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13"/>
  </p:handoutMasterIdLst>
  <p:sldIdLst>
    <p:sldId id="256" r:id="rId2"/>
    <p:sldId id="306" r:id="rId3"/>
    <p:sldId id="309" r:id="rId4"/>
    <p:sldId id="308" r:id="rId5"/>
    <p:sldId id="341" r:id="rId6"/>
    <p:sldId id="335" r:id="rId7"/>
    <p:sldId id="340" r:id="rId8"/>
    <p:sldId id="331" r:id="rId9"/>
    <p:sldId id="334" r:id="rId10"/>
    <p:sldId id="338" r:id="rId11"/>
    <p:sldId id="332" r:id="rId12"/>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3" autoAdjust="0"/>
    <p:restoredTop sz="94660"/>
  </p:normalViewPr>
  <p:slideViewPr>
    <p:cSldViewPr snapToGrid="0">
      <p:cViewPr varScale="1">
        <p:scale>
          <a:sx n="115" d="100"/>
          <a:sy n="115" d="100"/>
        </p:scale>
        <p:origin x="31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10CC370-DDA5-4956-B408-789F436B3A05}" type="datetimeFigureOut">
              <a:rPr lang="en-US" smtClean="0"/>
              <a:t>2/20/2024</a:t>
            </a:fld>
            <a:endParaRPr lang="en-US"/>
          </a:p>
        </p:txBody>
      </p:sp>
      <p:sp>
        <p:nvSpPr>
          <p:cNvPr id="4" name="Poraštės vietos rezervavimo ženklas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kaidrės numerio vietos rezervavimo ženklas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E050B3-D56F-4807-BB50-176964DF70D2}" type="slidenum">
              <a:rPr lang="en-US" smtClean="0"/>
              <a:t>‹#›</a:t>
            </a:fld>
            <a:endParaRPr lang="en-US"/>
          </a:p>
        </p:txBody>
      </p:sp>
    </p:spTree>
    <p:extLst>
      <p:ext uri="{BB962C8B-B14F-4D97-AF65-F5344CB8AC3E}">
        <p14:creationId xmlns:p14="http://schemas.microsoft.com/office/powerpoint/2010/main" val="932665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lt-LT" smtClean="0"/>
              <a:t>Spustelėję redag. ruoš. pavad. stilių</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2/20/2024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lt-LT" smtClean="0"/>
              <a:t>Spustelėję redag. ruoš. pavad. stilių</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DA16AA21-1863-4931-97CB-99D0A168701B}" type="datetimeFigureOut">
              <a:rPr lang="en-US" dirty="0"/>
              <a:t>2/20/2024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3772C379-9A7C-4C87-A116-CBE9F58B04C5}" type="datetimeFigureOut">
              <a:rPr lang="en-US" dirty="0"/>
              <a:t>2/20/2024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2/20/2024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829137" y="1423985"/>
            <a:ext cx="10366083" cy="3035808"/>
          </a:xfrm>
        </p:spPr>
        <p:txBody>
          <a:bodyPr/>
          <a:lstStyle/>
          <a:p>
            <a:pPr algn="ctr"/>
            <a:r>
              <a:rPr lang="lt-LT" sz="5000" dirty="0" smtClean="0"/>
              <a:t>Kauno </a:t>
            </a:r>
            <a:r>
              <a:rPr lang="lt-LT" sz="5000" dirty="0" smtClean="0"/>
              <a:t>TARPTAUTINĖS gimnazijos </a:t>
            </a:r>
            <a:r>
              <a:rPr lang="lt-LT" sz="5000" dirty="0" err="1" smtClean="0"/>
              <a:t>pLAČIOJO</a:t>
            </a:r>
            <a:r>
              <a:rPr lang="lt-LT" sz="5000" dirty="0" smtClean="0"/>
              <a:t> ĮSIVERTINIMO ANKETA - REZULTATAI </a:t>
            </a:r>
            <a:br>
              <a:rPr lang="lt-LT" sz="5000" dirty="0" smtClean="0"/>
            </a:br>
            <a:r>
              <a:rPr lang="lt-LT" sz="5000" dirty="0" smtClean="0"/>
              <a:t>2023</a:t>
            </a:r>
            <a:r>
              <a:rPr lang="en-US" sz="5000" dirty="0" smtClean="0"/>
              <a:t>-</a:t>
            </a:r>
            <a:r>
              <a:rPr lang="lt-LT" sz="5000" dirty="0" smtClean="0"/>
              <a:t>11-08</a:t>
            </a:r>
            <a:endParaRPr lang="en-US" sz="5000" dirty="0"/>
          </a:p>
        </p:txBody>
      </p:sp>
      <p:sp>
        <p:nvSpPr>
          <p:cNvPr id="3" name="Antrinis pavadinimas 2"/>
          <p:cNvSpPr>
            <a:spLocks noGrp="1"/>
          </p:cNvSpPr>
          <p:nvPr>
            <p:ph type="subTitle" idx="1"/>
          </p:nvPr>
        </p:nvSpPr>
        <p:spPr>
          <a:xfrm>
            <a:off x="1069848" y="4389119"/>
            <a:ext cx="7891272" cy="1369129"/>
          </a:xfrm>
        </p:spPr>
        <p:txBody>
          <a:bodyPr>
            <a:normAutofit fontScale="92500" lnSpcReduction="10000"/>
          </a:bodyPr>
          <a:lstStyle/>
          <a:p>
            <a:r>
              <a:rPr lang="lt-LT" sz="2800" dirty="0" smtClean="0"/>
              <a:t>Dr. Edita Vainienė</a:t>
            </a:r>
          </a:p>
          <a:p>
            <a:r>
              <a:rPr lang="lt-LT" sz="2800" dirty="0" smtClean="0"/>
              <a:t>Direktoriaus pavaduotoja ugdymui,</a:t>
            </a:r>
          </a:p>
          <a:p>
            <a:r>
              <a:rPr lang="lt-LT" sz="2800" dirty="0" smtClean="0"/>
              <a:t>Įsivertinimo grupės nariai</a:t>
            </a:r>
            <a:endParaRPr lang="en-US" sz="2800" dirty="0"/>
          </a:p>
        </p:txBody>
      </p:sp>
    </p:spTree>
    <p:extLst>
      <p:ext uri="{BB962C8B-B14F-4D97-AF65-F5344CB8AC3E}">
        <p14:creationId xmlns:p14="http://schemas.microsoft.com/office/powerpoint/2010/main" val="410138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0" y="793210"/>
            <a:ext cx="6096000" cy="3970318"/>
          </a:xfrm>
          <a:prstGeom prst="rect">
            <a:avLst/>
          </a:prstGeom>
        </p:spPr>
        <p:txBody>
          <a:bodyPr>
            <a:spAutoFit/>
          </a:bodyPr>
          <a:lstStyle/>
          <a:p>
            <a:r>
              <a:rPr lang="lt-LT" dirty="0"/>
              <a:t>2 srities Ugdymas ir mokinių patirtys vertinimui IQES </a:t>
            </a:r>
            <a:r>
              <a:rPr lang="lt-LT" dirty="0" err="1"/>
              <a:t>online</a:t>
            </a:r>
            <a:r>
              <a:rPr lang="lt-LT" dirty="0"/>
              <a:t> Lietuva klausimynai tinka geriausiai. Pamokos kokybės požymiai, mokymosi organizavimas, klasės valdymas, mokinių mokymasis pamokoje, bendravimas ir bendradarbiavimas, mokinių vertinimas yra pagrindinės šių klausimynų temos. Tiesa, dalis savybių, būdingų geram, šiuolaikiniam mokymui ir mokymuisi, kurios akcentuojamos Mokyklos veiklos kokybės įsivertinimo rodiklių aprašuose, IQES klausimynuose nėra išryškinamos (pavyzdžiui, stebėjimu ir tyrinėjimu pagrįstas patirtinis mokymasis, mokymosi suasmeninimas. IQES </a:t>
            </a:r>
            <a:r>
              <a:rPr lang="lt-LT" dirty="0" err="1"/>
              <a:t>online</a:t>
            </a:r>
            <a:r>
              <a:rPr lang="lt-LT" dirty="0"/>
              <a:t> Lietuva klausimynų nėra rodikliams: 2.1.1 Ugdymo tikslai ir 2.1.2 Ugdymo planai ir tvarkaraščiai, 2.3.2 Ugdymas mokyklos gyvenimu</a:t>
            </a:r>
            <a:endParaRPr lang="en-US" dirty="0"/>
          </a:p>
        </p:txBody>
      </p:sp>
      <p:sp>
        <p:nvSpPr>
          <p:cNvPr id="3" name="Stačiakampis 2"/>
          <p:cNvSpPr/>
          <p:nvPr/>
        </p:nvSpPr>
        <p:spPr>
          <a:xfrm>
            <a:off x="5931877" y="590905"/>
            <a:ext cx="6096000" cy="5078313"/>
          </a:xfrm>
          <a:prstGeom prst="rect">
            <a:avLst/>
          </a:prstGeom>
        </p:spPr>
        <p:txBody>
          <a:bodyPr>
            <a:spAutoFit/>
          </a:bodyPr>
          <a:lstStyle/>
          <a:p>
            <a:r>
              <a:rPr lang="lt-LT" dirty="0" smtClean="0"/>
              <a:t>planavimas </a:t>
            </a:r>
            <a:r>
              <a:rPr lang="lt-LT" dirty="0"/>
              <a:t>2.1.1. Ugdymo tikslai 2.1.2. Ugdymo planai ir tvarkaraščiai 2.1.3. Orientavimasis į mokinių poreikius Mokytojų apklausa apie mokyklos ir mokymo kokybę (M04) Švietimo ir auklėjimo misijos suvokimas Mokytojų apklausa apie pamokos kokybę (M01) Orientavimasis į mokinius Mokinių apklausa Pagalba mokiniui LT (Mk12) Santykiai su bendraamžiais; Santykiai su mokytojais; Pagalba mokiniams; Rūpinimasis mokiniais; Mokinių problemos mokykloje Tėvų apklausa Pagalba mokiniui LT (T05) Vaiko savijauta mokykloje; Vaiko </a:t>
            </a:r>
            <a:r>
              <a:rPr lang="lt-LT" dirty="0" err="1"/>
              <a:t>mokymąs</a:t>
            </a:r>
            <a:r>
              <a:rPr lang="lt-LT" dirty="0"/>
              <a:t>(si); bendradarbiavimas su mokykla; Vaiko mokymasis namie; Pagalba priimant sprendimus dėl vaiko tolimesnio mokymosi; Mokyklos pagalba tėvams ir vaikams Mokytojų apklausa Pagalba mokiniui LT (M11) Mokyklos pagalbos veikla; Mokytojų kompetencija prevencijos srityje; Mokytojų kompetencija intervencijos (pagalbos teikimo) srityje; Specialiųjų mokymosi poreikių tenkinimas </a:t>
            </a:r>
            <a:endParaRPr lang="en-US" dirty="0"/>
          </a:p>
        </p:txBody>
      </p:sp>
    </p:spTree>
    <p:extLst>
      <p:ext uri="{BB962C8B-B14F-4D97-AF65-F5344CB8AC3E}">
        <p14:creationId xmlns:p14="http://schemas.microsoft.com/office/powerpoint/2010/main" val="3160227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881449" y="944927"/>
            <a:ext cx="10058400" cy="5078313"/>
          </a:xfrm>
          <a:prstGeom prst="rect">
            <a:avLst/>
          </a:prstGeom>
        </p:spPr>
        <p:txBody>
          <a:bodyPr wrap="square">
            <a:spAutoFit/>
          </a:bodyPr>
          <a:lstStyle/>
          <a:p>
            <a:r>
              <a:rPr lang="en-US" b="1" dirty="0">
                <a:solidFill>
                  <a:srgbClr val="000000"/>
                </a:solidFill>
                <a:latin typeface="Calibri" panose="020F0502020204030204" pitchFamily="34" charset="0"/>
              </a:rPr>
              <a:t>2.4.1. </a:t>
            </a:r>
            <a:r>
              <a:rPr lang="en-US" b="1" dirty="0" err="1">
                <a:solidFill>
                  <a:srgbClr val="000000"/>
                </a:solidFill>
                <a:latin typeface="Calibri" panose="020F0502020204030204" pitchFamily="34" charset="0"/>
              </a:rPr>
              <a:t>Rodiklis</a:t>
            </a:r>
            <a:r>
              <a:rPr lang="en-US" b="1" dirty="0">
                <a:solidFill>
                  <a:srgbClr val="000000"/>
                </a:solidFill>
                <a:latin typeface="Calibri" panose="020F0502020204030204" pitchFamily="34" charset="0"/>
              </a:rPr>
              <a:t> – </a:t>
            </a:r>
            <a:r>
              <a:rPr lang="en-US" b="1" dirty="0" err="1">
                <a:solidFill>
                  <a:srgbClr val="000000"/>
                </a:solidFill>
                <a:latin typeface="Calibri" panose="020F0502020204030204" pitchFamily="34" charset="0"/>
              </a:rPr>
              <a:t>Vertinimas</a:t>
            </a:r>
            <a:r>
              <a:rPr lang="en-US" b="1"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ugdymui</a:t>
            </a:r>
            <a:r>
              <a:rPr lang="en-US" b="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i="1" dirty="0">
                <a:solidFill>
                  <a:srgbClr val="000000"/>
                </a:solidFill>
                <a:latin typeface="Calibri" panose="020F0502020204030204" pitchFamily="34" charset="0"/>
              </a:rPr>
              <a:t>Vertinimo kriterijų aiškumas </a:t>
            </a:r>
            <a:endParaRPr lang="lt-LT"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Mokiniai informuojami ir su jais aptariama, ko iš jų tikimasi, koks turi būti gerai atliktas darbas, kokie vertinimo kriterijai, kada ir kaip yra taikomi. </a:t>
            </a:r>
          </a:p>
          <a:p>
            <a:r>
              <a:rPr lang="lt-LT" i="1" dirty="0">
                <a:solidFill>
                  <a:srgbClr val="000000"/>
                </a:solidFill>
                <a:latin typeface="Calibri" panose="020F0502020204030204" pitchFamily="34" charset="0"/>
              </a:rPr>
              <a:t>Vertinimo įvairovė </a:t>
            </a:r>
            <a:endParaRPr lang="lt-LT"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Mokymosi planavimui, stebėjimui ir koregavimui naudojami įvairūs vertinimo būdai – diagnostinis, formuojamasis, ir apibendrinamasis, formalus ir neformalus – tačiau vyrauja kasdienis neformalus formuojamasis vertinimas. Mokytojai siekia surinkti pakankamai informacijos apie mokinio mokymosi rezultatus, sėkmes ir problemas, kad neklysdami priimtų sprendimus dėl tolesnio ugdymo. Derinami skirtingi vertinimo būdai - mokinių pasiekimų patikrinimai, vertinimo aplankai, mokinių pasiekimų aprašai ir kt. Vertinant pripažįstama formaliojo, neformaliojo ir savaiminio mokymosi pasiekimų visuma, kiekvienam mokiniui suteikiamos galimybės pasirodyti kuo geriau. </a:t>
            </a:r>
          </a:p>
          <a:p>
            <a:r>
              <a:rPr lang="en-US" i="1" dirty="0" err="1">
                <a:solidFill>
                  <a:srgbClr val="000000"/>
                </a:solidFill>
                <a:latin typeface="Calibri" panose="020F0502020204030204" pitchFamily="34" charset="0"/>
              </a:rPr>
              <a:t>Pažangą</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skatinantis</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grįžtamasis</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ryšys</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Mokytojai užtikrina, kad mokiniams ir jų tėvams informacija apie mokymąsi būtų teikiama laiku, būtų informatyvi, asmeniška ir skatinanti kiekvieną mokinį siekti asmeninės pažangos. Siekiama abipusio grįžtamojo ryšio (dialogo), kuris padeda mokytojams pasirinkti tinkamesnes mokymo strategijas, o mokiniams – siekti optimalios asmeninės sėkmės, taisyti mokymosi spragas ir vadovauti savo pačių mokymuisi. 	</a:t>
            </a:r>
          </a:p>
        </p:txBody>
      </p:sp>
    </p:spTree>
    <p:extLst>
      <p:ext uri="{BB962C8B-B14F-4D97-AF65-F5344CB8AC3E}">
        <p14:creationId xmlns:p14="http://schemas.microsoft.com/office/powerpoint/2010/main" val="253554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p:cNvPicPr/>
          <p:nvPr/>
        </p:nvPicPr>
        <p:blipFill>
          <a:blip r:embed="rId2">
            <a:extLst>
              <a:ext uri="{28A0092B-C50C-407E-A947-70E740481C1C}">
                <a14:useLocalDpi xmlns:a14="http://schemas.microsoft.com/office/drawing/2010/main" val="0"/>
              </a:ext>
            </a:extLst>
          </a:blip>
          <a:srcRect/>
          <a:stretch>
            <a:fillRect/>
          </a:stretch>
        </p:blipFill>
        <p:spPr bwMode="auto">
          <a:xfrm>
            <a:off x="1853738" y="665018"/>
            <a:ext cx="8418726" cy="6004342"/>
          </a:xfrm>
          <a:prstGeom prst="rect">
            <a:avLst/>
          </a:prstGeom>
          <a:noFill/>
          <a:ln>
            <a:noFill/>
          </a:ln>
        </p:spPr>
      </p:pic>
    </p:spTree>
    <p:extLst>
      <p:ext uri="{BB962C8B-B14F-4D97-AF65-F5344CB8AC3E}">
        <p14:creationId xmlns:p14="http://schemas.microsoft.com/office/powerpoint/2010/main" val="3898725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53471" y="-346642"/>
            <a:ext cx="10058400" cy="1609344"/>
          </a:xfrm>
        </p:spPr>
        <p:txBody>
          <a:bodyPr>
            <a:normAutofit/>
          </a:bodyPr>
          <a:lstStyle/>
          <a:p>
            <a:pPr algn="ctr"/>
            <a:r>
              <a:rPr lang="lt-LT" sz="4800" dirty="0"/>
              <a:t>5 aukščiausios vert</a:t>
            </a:r>
            <a:r>
              <a:rPr lang="lt-LT" sz="4800" dirty="0">
                <a:effectLst>
                  <a:outerShdw blurRad="38100" dist="38100" dir="2700000" algn="tl">
                    <a:srgbClr val="000000">
                      <a:alpha val="43137"/>
                    </a:srgbClr>
                  </a:outerShdw>
                </a:effectLst>
              </a:rPr>
              <a:t>ė</a:t>
            </a:r>
            <a:r>
              <a:rPr lang="lt-LT" sz="4800" dirty="0"/>
              <a:t>s 	</a:t>
            </a:r>
          </a:p>
        </p:txBody>
      </p:sp>
      <p:sp>
        <p:nvSpPr>
          <p:cNvPr id="3" name="Turinio vietos rezervavimo ženklas 2"/>
          <p:cNvSpPr>
            <a:spLocks noGrp="1"/>
          </p:cNvSpPr>
          <p:nvPr>
            <p:ph idx="1"/>
          </p:nvPr>
        </p:nvSpPr>
        <p:spPr>
          <a:xfrm>
            <a:off x="565180" y="893831"/>
            <a:ext cx="11067068" cy="4447095"/>
          </a:xfrm>
        </p:spPr>
        <p:txBody>
          <a:bodyPr>
            <a:noAutofit/>
          </a:bodyPr>
          <a:lstStyle/>
          <a:p>
            <a:r>
              <a:rPr lang="en-US" sz="1400" b="1" i="1" dirty="0" smtClean="0">
                <a:solidFill>
                  <a:srgbClr val="FF0000"/>
                </a:solidFill>
              </a:rPr>
              <a:t>3.</a:t>
            </a:r>
            <a:r>
              <a:rPr lang="lt-LT" sz="1400" b="1" i="1" dirty="0" smtClean="0">
                <a:solidFill>
                  <a:srgbClr val="FF0000"/>
                </a:solidFill>
              </a:rPr>
              <a:t>1.2.</a:t>
            </a:r>
            <a:r>
              <a:rPr lang="en-US" sz="1400" b="1" i="1" dirty="0" smtClean="0">
                <a:solidFill>
                  <a:srgbClr val="FF0000"/>
                </a:solidFill>
              </a:rPr>
              <a:t> </a:t>
            </a:r>
            <a:r>
              <a:rPr lang="lt-LT" sz="1400" b="1" i="1" dirty="0" smtClean="0">
                <a:solidFill>
                  <a:srgbClr val="FF0000"/>
                </a:solidFill>
              </a:rPr>
              <a:t>Pastatas ir jo </a:t>
            </a:r>
            <a:r>
              <a:rPr lang="lt-LT" sz="1400" b="1" i="1" dirty="0" err="1" smtClean="0">
                <a:solidFill>
                  <a:srgbClr val="FF0000"/>
                </a:solidFill>
              </a:rPr>
              <a:t>ap</a:t>
            </a:r>
            <a:r>
              <a:rPr lang="en-US" sz="1400" b="1" i="1" dirty="0" smtClean="0">
                <a:solidFill>
                  <a:srgbClr val="FF0000"/>
                </a:solidFill>
              </a:rPr>
              <a:t>link</a:t>
            </a:r>
            <a:r>
              <a:rPr lang="lt-LT" sz="1400" b="1" i="1" dirty="0" smtClean="0">
                <a:solidFill>
                  <a:srgbClr val="FF0000"/>
                </a:solidFill>
              </a:rPr>
              <a:t>a</a:t>
            </a:r>
            <a:r>
              <a:rPr lang="en-US" sz="1400" b="1" i="1" dirty="0" smtClean="0">
                <a:solidFill>
                  <a:srgbClr val="FF0000"/>
                </a:solidFill>
              </a:rPr>
              <a:t>  </a:t>
            </a:r>
            <a:r>
              <a:rPr lang="lt-LT" sz="1400" b="1" i="1" dirty="0" smtClean="0">
                <a:solidFill>
                  <a:srgbClr val="FF0000"/>
                </a:solidFill>
              </a:rPr>
              <a:t>3,5 (buvo </a:t>
            </a:r>
            <a:r>
              <a:rPr lang="en-US" sz="1400" b="1" i="1" dirty="0" smtClean="0">
                <a:solidFill>
                  <a:srgbClr val="FF0000"/>
                </a:solidFill>
              </a:rPr>
              <a:t>3,</a:t>
            </a:r>
            <a:r>
              <a:rPr lang="lt-LT" sz="1400" b="1" i="1" dirty="0">
                <a:solidFill>
                  <a:srgbClr val="FF0000"/>
                </a:solidFill>
              </a:rPr>
              <a:t>6</a:t>
            </a:r>
            <a:r>
              <a:rPr lang="en-US" sz="1400" b="1" i="1" dirty="0" smtClean="0">
                <a:solidFill>
                  <a:srgbClr val="FF0000"/>
                </a:solidFill>
              </a:rPr>
              <a:t> </a:t>
            </a:r>
            <a:r>
              <a:rPr lang="lt-LT" sz="1400" b="1" i="1" dirty="0" smtClean="0">
                <a:solidFill>
                  <a:srgbClr val="FF0000"/>
                </a:solidFill>
              </a:rPr>
              <a:t>)</a:t>
            </a:r>
          </a:p>
          <a:p>
            <a:r>
              <a:rPr lang="lt-LT" sz="1400" b="1" i="1" dirty="0" smtClean="0">
                <a:solidFill>
                  <a:srgbClr val="FF0000"/>
                </a:solidFill>
              </a:rPr>
              <a:t>4.3.1. </a:t>
            </a:r>
            <a:r>
              <a:rPr lang="lt-LT" sz="1400" b="1" i="1" dirty="0">
                <a:solidFill>
                  <a:srgbClr val="FF0000"/>
                </a:solidFill>
              </a:rPr>
              <a:t>Kompetencija </a:t>
            </a:r>
            <a:r>
              <a:rPr lang="lt-LT" sz="1400" b="1" i="1" dirty="0" smtClean="0">
                <a:solidFill>
                  <a:srgbClr val="FF0000"/>
                </a:solidFill>
              </a:rPr>
              <a:t>3,56</a:t>
            </a:r>
          </a:p>
          <a:p>
            <a:r>
              <a:rPr lang="lt-LT" sz="1400" b="1" i="1" dirty="0" smtClean="0">
                <a:solidFill>
                  <a:srgbClr val="FF0000"/>
                </a:solidFill>
              </a:rPr>
              <a:t>4.3.2</a:t>
            </a:r>
            <a:r>
              <a:rPr lang="lt-LT" sz="1400" b="1" i="1" dirty="0">
                <a:solidFill>
                  <a:srgbClr val="FF0000"/>
                </a:solidFill>
              </a:rPr>
              <a:t>. Nuolatinis profesinis tobulėjimas</a:t>
            </a:r>
            <a:r>
              <a:rPr lang="en-US" sz="1400" b="1" i="1" dirty="0">
                <a:solidFill>
                  <a:srgbClr val="FF0000"/>
                </a:solidFill>
              </a:rPr>
              <a:t> </a:t>
            </a:r>
            <a:r>
              <a:rPr lang="lt-LT" sz="1400" b="1" i="1" dirty="0" smtClean="0">
                <a:solidFill>
                  <a:srgbClr val="FF0000"/>
                </a:solidFill>
              </a:rPr>
              <a:t> 3,51 </a:t>
            </a:r>
            <a:r>
              <a:rPr lang="lt-LT" sz="1400" i="1" dirty="0" smtClean="0">
                <a:solidFill>
                  <a:srgbClr val="FF0000"/>
                </a:solidFill>
              </a:rPr>
              <a:t>(buvo </a:t>
            </a:r>
            <a:r>
              <a:rPr lang="en-US" sz="1400" b="1" i="1" dirty="0" smtClean="0">
                <a:solidFill>
                  <a:srgbClr val="FF0000"/>
                </a:solidFill>
              </a:rPr>
              <a:t>3,</a:t>
            </a:r>
            <a:r>
              <a:rPr lang="lt-LT" sz="1400" b="1" i="1" dirty="0" smtClean="0">
                <a:solidFill>
                  <a:srgbClr val="FF0000"/>
                </a:solidFill>
              </a:rPr>
              <a:t>6)</a:t>
            </a:r>
            <a:endParaRPr lang="en-US" sz="1400" i="1" dirty="0">
              <a:solidFill>
                <a:srgbClr val="FF0000"/>
              </a:solidFill>
            </a:endParaRPr>
          </a:p>
          <a:p>
            <a:r>
              <a:rPr lang="lt-LT" sz="1400" i="1" dirty="0" smtClean="0">
                <a:solidFill>
                  <a:srgbClr val="0070C0"/>
                </a:solidFill>
              </a:rPr>
              <a:t>3.2.2.  Mokymasis virtualioje aplinkoje 3,23 (buvo </a:t>
            </a:r>
            <a:r>
              <a:rPr lang="en-US" sz="1400" b="1" i="1" dirty="0" smtClean="0">
                <a:solidFill>
                  <a:srgbClr val="0070C0"/>
                </a:solidFill>
              </a:rPr>
              <a:t>3,</a:t>
            </a:r>
            <a:r>
              <a:rPr lang="lt-LT" sz="1400" b="1" i="1" dirty="0">
                <a:solidFill>
                  <a:srgbClr val="0070C0"/>
                </a:solidFill>
              </a:rPr>
              <a:t>5</a:t>
            </a:r>
            <a:r>
              <a:rPr lang="en-US" sz="1400" b="1" i="1" dirty="0" smtClean="0">
                <a:solidFill>
                  <a:srgbClr val="0070C0"/>
                </a:solidFill>
              </a:rPr>
              <a:t> </a:t>
            </a:r>
            <a:r>
              <a:rPr lang="lt-LT" sz="1400" b="1" i="1" dirty="0" smtClean="0">
                <a:solidFill>
                  <a:srgbClr val="0070C0"/>
                </a:solidFill>
              </a:rPr>
              <a:t>)</a:t>
            </a:r>
            <a:endParaRPr lang="en-US" sz="1400" b="1" i="1" dirty="0">
              <a:solidFill>
                <a:srgbClr val="0070C0"/>
              </a:solidFill>
            </a:endParaRPr>
          </a:p>
          <a:p>
            <a:r>
              <a:rPr lang="lt-LT" sz="1400" b="1" i="1" dirty="0" smtClean="0">
                <a:solidFill>
                  <a:srgbClr val="FF0000"/>
                </a:solidFill>
              </a:rPr>
              <a:t>2.1.1. Ugdymo tikslai 3,6</a:t>
            </a:r>
          </a:p>
          <a:p>
            <a:r>
              <a:rPr lang="lt-LT" sz="1400" i="1" dirty="0" smtClean="0"/>
              <a:t>2.2.1. Mokymosi lūkesčiai ir mokinių skatinimas 3,3</a:t>
            </a:r>
          </a:p>
          <a:p>
            <a:r>
              <a:rPr lang="lt-LT" sz="1400" i="1" dirty="0" smtClean="0"/>
              <a:t>2.2.2 Ugdymo(</a:t>
            </a:r>
            <a:r>
              <a:rPr lang="lt-LT" sz="1400" i="1" dirty="0" err="1" smtClean="0"/>
              <a:t>si</a:t>
            </a:r>
            <a:r>
              <a:rPr lang="lt-LT" sz="1400" i="1" dirty="0" smtClean="0"/>
              <a:t>) organizavimas 3.3</a:t>
            </a:r>
          </a:p>
          <a:p>
            <a:r>
              <a:rPr lang="lt-LT" sz="1400" i="1" dirty="0" smtClean="0"/>
              <a:t>2.3.2 Ugdymas mokyklos gyvenimu 3,2</a:t>
            </a:r>
          </a:p>
          <a:p>
            <a:r>
              <a:rPr lang="lt-LT" sz="1400" b="1" i="1" dirty="0" smtClean="0"/>
              <a:t>2.4.1. Vertinimas ugdymui  3,46</a:t>
            </a:r>
          </a:p>
          <a:p>
            <a:r>
              <a:rPr lang="lt-LT" sz="1400" i="1" dirty="0" smtClean="0"/>
              <a:t>2.4.2 Mokinių įsivertinimas 3,26</a:t>
            </a:r>
          </a:p>
          <a:p>
            <a:r>
              <a:rPr lang="lt-LT" sz="1400" b="1" i="1" dirty="0" smtClean="0">
                <a:solidFill>
                  <a:srgbClr val="FF0000"/>
                </a:solidFill>
              </a:rPr>
              <a:t>4.2.1. Veikimas kartu 3,6</a:t>
            </a:r>
          </a:p>
          <a:p>
            <a:r>
              <a:rPr lang="lt-LT" sz="1400" i="1" dirty="0"/>
              <a:t>4.1.2. Lyderystė 3,29 (buvo 3,2</a:t>
            </a:r>
            <a:r>
              <a:rPr lang="lt-LT" sz="1400" i="1" dirty="0" smtClean="0"/>
              <a:t>)</a:t>
            </a:r>
          </a:p>
          <a:p>
            <a:r>
              <a:rPr lang="en-US" sz="1400" i="1" dirty="0"/>
              <a:t>2.</a:t>
            </a:r>
            <a:r>
              <a:rPr lang="lt-LT" sz="1400" i="1" dirty="0"/>
              <a:t>3</a:t>
            </a:r>
            <a:r>
              <a:rPr lang="en-US" sz="1400" i="1" dirty="0"/>
              <a:t>.1.</a:t>
            </a:r>
            <a:r>
              <a:rPr lang="lt-LT" sz="1400" i="1" dirty="0"/>
              <a:t> Mokymasis </a:t>
            </a:r>
            <a:r>
              <a:rPr lang="lt-LT" sz="1400" i="1" dirty="0" smtClean="0"/>
              <a:t>3,3</a:t>
            </a:r>
          </a:p>
          <a:p>
            <a:r>
              <a:rPr lang="lt-LT" sz="1400" i="1" dirty="0"/>
              <a:t>4.1.3. Mokyklos savivalda 3,3</a:t>
            </a:r>
          </a:p>
          <a:p>
            <a:r>
              <a:rPr lang="lt-LT" sz="1400" i="1" dirty="0" smtClean="0"/>
              <a:t>1.2.2. </a:t>
            </a:r>
            <a:r>
              <a:rPr lang="lt-LT" sz="1400" i="1" dirty="0"/>
              <a:t>Mokyklos pasiekimai ir pažanga 3,2</a:t>
            </a:r>
          </a:p>
          <a:p>
            <a:r>
              <a:rPr lang="lt-LT" sz="1400" i="1" dirty="0" smtClean="0"/>
              <a:t>2.1.3 </a:t>
            </a:r>
            <a:r>
              <a:rPr lang="lt-LT" sz="1400" i="1" dirty="0"/>
              <a:t>Orientavimasis į mokinių poreikius 3,3</a:t>
            </a:r>
          </a:p>
          <a:p>
            <a:endParaRPr lang="lt-LT" sz="1400" i="1" dirty="0"/>
          </a:p>
          <a:p>
            <a:endParaRPr lang="lt-LT" sz="1400" i="1" dirty="0"/>
          </a:p>
          <a:p>
            <a:endParaRPr lang="lt-LT" sz="1400" b="1" i="1" dirty="0" smtClean="0">
              <a:solidFill>
                <a:srgbClr val="00B0F0"/>
              </a:solidFill>
            </a:endParaRPr>
          </a:p>
          <a:p>
            <a:endParaRPr lang="lt-LT" sz="1400" b="1" i="1" dirty="0" smtClean="0">
              <a:solidFill>
                <a:srgbClr val="00B0F0"/>
              </a:solidFill>
            </a:endParaRPr>
          </a:p>
          <a:p>
            <a:endParaRPr lang="en-US" sz="1400" dirty="0"/>
          </a:p>
          <a:p>
            <a:r>
              <a:rPr lang="en-US" sz="1400" dirty="0"/>
              <a:t>  </a:t>
            </a:r>
          </a:p>
          <a:p>
            <a:endParaRPr lang="en-US" sz="1400" dirty="0"/>
          </a:p>
        </p:txBody>
      </p:sp>
    </p:spTree>
    <p:extLst>
      <p:ext uri="{BB962C8B-B14F-4D97-AF65-F5344CB8AC3E}">
        <p14:creationId xmlns:p14="http://schemas.microsoft.com/office/powerpoint/2010/main" val="2179821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03945" y="80978"/>
            <a:ext cx="10058400" cy="825184"/>
          </a:xfrm>
        </p:spPr>
        <p:txBody>
          <a:bodyPr>
            <a:normAutofit fontScale="90000"/>
          </a:bodyPr>
          <a:lstStyle/>
          <a:p>
            <a:pPr algn="ctr"/>
            <a:r>
              <a:rPr lang="lt-LT" dirty="0" err="1" smtClean="0"/>
              <a:t>ŽEMIausios</a:t>
            </a:r>
            <a:r>
              <a:rPr lang="lt-LT" dirty="0" smtClean="0"/>
              <a:t> </a:t>
            </a:r>
            <a:r>
              <a:rPr lang="lt-LT" dirty="0"/>
              <a:t>vert</a:t>
            </a:r>
            <a:r>
              <a:rPr lang="lt-LT" dirty="0">
                <a:effectLst>
                  <a:outerShdw blurRad="38100" dist="38100" dir="2700000" algn="tl">
                    <a:srgbClr val="000000">
                      <a:alpha val="43137"/>
                    </a:srgbClr>
                  </a:outerShdw>
                </a:effectLst>
              </a:rPr>
              <a:t>ė</a:t>
            </a:r>
            <a:r>
              <a:rPr lang="lt-LT" dirty="0"/>
              <a:t>s</a:t>
            </a:r>
            <a:endParaRPr lang="en-US" dirty="0"/>
          </a:p>
        </p:txBody>
      </p:sp>
      <p:sp>
        <p:nvSpPr>
          <p:cNvPr id="3" name="Turinio vietos rezervavimo ženklas 2"/>
          <p:cNvSpPr>
            <a:spLocks noGrp="1"/>
          </p:cNvSpPr>
          <p:nvPr>
            <p:ph idx="1"/>
          </p:nvPr>
        </p:nvSpPr>
        <p:spPr>
          <a:xfrm>
            <a:off x="481360" y="1353326"/>
            <a:ext cx="11876895" cy="4852087"/>
          </a:xfrm>
        </p:spPr>
        <p:txBody>
          <a:bodyPr>
            <a:noAutofit/>
          </a:bodyPr>
          <a:lstStyle/>
          <a:p>
            <a:r>
              <a:rPr lang="lt-LT" sz="2800" i="1" dirty="0" smtClean="0">
                <a:solidFill>
                  <a:srgbClr val="FF0000"/>
                </a:solidFill>
              </a:rPr>
              <a:t>1.1.1. Asmenybės </a:t>
            </a:r>
            <a:r>
              <a:rPr lang="lt-LT" sz="2800" i="1" dirty="0">
                <a:solidFill>
                  <a:srgbClr val="FF0000"/>
                </a:solidFill>
              </a:rPr>
              <a:t>tapsmas </a:t>
            </a:r>
            <a:r>
              <a:rPr lang="lt-LT" sz="2800" i="1" dirty="0" smtClean="0">
                <a:solidFill>
                  <a:srgbClr val="FF0000"/>
                </a:solidFill>
              </a:rPr>
              <a:t>2,35 (2,8</a:t>
            </a:r>
            <a:r>
              <a:rPr lang="en-US" sz="2800" b="1" i="1" dirty="0" smtClean="0">
                <a:solidFill>
                  <a:srgbClr val="FF0000"/>
                </a:solidFill>
              </a:rPr>
              <a:t> </a:t>
            </a:r>
            <a:r>
              <a:rPr lang="lt-LT" sz="2800" b="1" i="1" dirty="0" smtClean="0">
                <a:solidFill>
                  <a:srgbClr val="FF0000"/>
                </a:solidFill>
              </a:rPr>
              <a:t>)</a:t>
            </a:r>
            <a:endParaRPr lang="lt-LT" sz="2800" b="1" i="1" dirty="0">
              <a:solidFill>
                <a:srgbClr val="FF0000"/>
              </a:solidFill>
            </a:endParaRPr>
          </a:p>
          <a:p>
            <a:r>
              <a:rPr lang="lt-LT" sz="2800" i="1" dirty="0" smtClean="0">
                <a:solidFill>
                  <a:srgbClr val="FF0000"/>
                </a:solidFill>
              </a:rPr>
              <a:t>1.2.1</a:t>
            </a:r>
            <a:r>
              <a:rPr lang="lt-LT" sz="2800" i="1" dirty="0">
                <a:solidFill>
                  <a:srgbClr val="FF0000"/>
                </a:solidFill>
              </a:rPr>
              <a:t>. Mokinio pasiekimai ir pažanga </a:t>
            </a:r>
            <a:r>
              <a:rPr lang="lt-LT" sz="2800" i="1" dirty="0" smtClean="0">
                <a:solidFill>
                  <a:srgbClr val="FF0000"/>
                </a:solidFill>
              </a:rPr>
              <a:t>2,8 (buvo 3, 2)</a:t>
            </a:r>
          </a:p>
          <a:p>
            <a:r>
              <a:rPr lang="lt-LT" sz="2800" i="1" dirty="0" smtClean="0"/>
              <a:t>2.1.2. Ugdymo planai ir tvarkaraštis 3,1</a:t>
            </a:r>
          </a:p>
          <a:p>
            <a:r>
              <a:rPr lang="lt-LT" sz="2800" i="1" dirty="0" smtClean="0">
                <a:solidFill>
                  <a:srgbClr val="00B050"/>
                </a:solidFill>
              </a:rPr>
              <a:t>3.1.1. </a:t>
            </a:r>
            <a:r>
              <a:rPr lang="lt-LT" sz="2800" i="1" dirty="0">
                <a:solidFill>
                  <a:srgbClr val="00B050"/>
                </a:solidFill>
              </a:rPr>
              <a:t>Įranga ir priemonės  </a:t>
            </a:r>
            <a:r>
              <a:rPr lang="lt-LT" sz="2800" i="1" dirty="0" smtClean="0">
                <a:solidFill>
                  <a:srgbClr val="00B050"/>
                </a:solidFill>
              </a:rPr>
              <a:t>2,82</a:t>
            </a:r>
          </a:p>
          <a:p>
            <a:r>
              <a:rPr lang="lt-LT" sz="2800" i="1" dirty="0" smtClean="0"/>
              <a:t>3.1.3. Aplinkų </a:t>
            </a:r>
            <a:r>
              <a:rPr lang="lt-LT" sz="2800" i="1" dirty="0" err="1" smtClean="0"/>
              <a:t>bendrakūra</a:t>
            </a:r>
            <a:r>
              <a:rPr lang="lt-LT" sz="2800" i="1" dirty="0" smtClean="0"/>
              <a:t> 3,14</a:t>
            </a:r>
          </a:p>
          <a:p>
            <a:r>
              <a:rPr lang="lt-LT" sz="2800" i="1" dirty="0" smtClean="0"/>
              <a:t>3.2.1. Mokymasis ne mokykloje 3,14</a:t>
            </a:r>
          </a:p>
          <a:p>
            <a:r>
              <a:rPr lang="lt-LT" sz="2800" i="1" dirty="0" smtClean="0">
                <a:solidFill>
                  <a:srgbClr val="00B0F0"/>
                </a:solidFill>
              </a:rPr>
              <a:t>4.2.2. Bendradarbiavimas su tėvais 3,01</a:t>
            </a:r>
          </a:p>
          <a:p>
            <a:r>
              <a:rPr lang="lt-LT" sz="2800" i="1" dirty="0" smtClean="0">
                <a:solidFill>
                  <a:srgbClr val="00B0F0"/>
                </a:solidFill>
              </a:rPr>
              <a:t>4.2.3. Mokyklos </a:t>
            </a:r>
            <a:r>
              <a:rPr lang="lt-LT" sz="2800" i="1" dirty="0" err="1" smtClean="0">
                <a:solidFill>
                  <a:srgbClr val="00B0F0"/>
                </a:solidFill>
              </a:rPr>
              <a:t>tinklaveika</a:t>
            </a:r>
            <a:r>
              <a:rPr lang="lt-LT" sz="2800" i="1" dirty="0" smtClean="0">
                <a:solidFill>
                  <a:srgbClr val="00B0F0"/>
                </a:solidFill>
              </a:rPr>
              <a:t> 3,07</a:t>
            </a:r>
          </a:p>
          <a:p>
            <a:r>
              <a:rPr lang="lt-LT" sz="2800" i="1" dirty="0" smtClean="0"/>
              <a:t>4.1.1. </a:t>
            </a:r>
            <a:r>
              <a:rPr lang="lt-LT" sz="2800" i="1" dirty="0"/>
              <a:t>Veiklos planavimas </a:t>
            </a:r>
            <a:r>
              <a:rPr lang="lt-LT" sz="2800" i="1" dirty="0" smtClean="0"/>
              <a:t>ir organizavimas 3,14</a:t>
            </a:r>
            <a:endParaRPr lang="lt-LT" sz="2800" i="1" dirty="0"/>
          </a:p>
          <a:p>
            <a:endParaRPr lang="lt-LT" sz="1800" b="1" i="1" dirty="0">
              <a:solidFill>
                <a:srgbClr val="00B0F0"/>
              </a:solidFill>
            </a:endParaRPr>
          </a:p>
          <a:p>
            <a:endParaRPr lang="lt-LT" sz="1800" i="1" dirty="0">
              <a:solidFill>
                <a:srgbClr val="FF0000"/>
              </a:solidFill>
            </a:endParaRPr>
          </a:p>
          <a:p>
            <a:pPr marL="0" indent="0">
              <a:buNone/>
            </a:pPr>
            <a:endParaRPr lang="en-US" sz="1800" b="1" i="1" dirty="0"/>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786865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60704" y="0"/>
            <a:ext cx="10058400" cy="1609344"/>
          </a:xfrm>
        </p:spPr>
        <p:txBody>
          <a:bodyPr/>
          <a:lstStyle/>
          <a:p>
            <a:pPr algn="ctr"/>
            <a:r>
              <a:rPr lang="lt-LT" dirty="0" smtClean="0"/>
              <a:t>TOBULINTINOS SRITYS 2023-2024 M. M.</a:t>
            </a:r>
            <a:endParaRPr lang="en-US" dirty="0"/>
          </a:p>
        </p:txBody>
      </p:sp>
      <p:sp>
        <p:nvSpPr>
          <p:cNvPr id="5" name="Teksto vietos rezervavimo ženklas 4"/>
          <p:cNvSpPr>
            <a:spLocks noGrp="1"/>
          </p:cNvSpPr>
          <p:nvPr>
            <p:ph type="body" idx="1"/>
          </p:nvPr>
        </p:nvSpPr>
        <p:spPr>
          <a:xfrm>
            <a:off x="568262" y="1218212"/>
            <a:ext cx="4754880" cy="640080"/>
          </a:xfrm>
        </p:spPr>
        <p:txBody>
          <a:bodyPr>
            <a:noAutofit/>
          </a:bodyPr>
          <a:lstStyle/>
          <a:p>
            <a:pPr algn="ctr"/>
            <a:r>
              <a:rPr lang="lt-LT" sz="2800" i="1" dirty="0" smtClean="0"/>
              <a:t>SRITIS- 1. REZULTATAI</a:t>
            </a:r>
            <a:endParaRPr lang="en-US" sz="2800" i="1" dirty="0"/>
          </a:p>
        </p:txBody>
      </p:sp>
      <p:sp>
        <p:nvSpPr>
          <p:cNvPr id="3" name="Turinio vietos rezervavimo ženklas 2"/>
          <p:cNvSpPr>
            <a:spLocks noGrp="1"/>
          </p:cNvSpPr>
          <p:nvPr>
            <p:ph sz="half" idx="2"/>
          </p:nvPr>
        </p:nvSpPr>
        <p:spPr>
          <a:xfrm>
            <a:off x="139713" y="2107239"/>
            <a:ext cx="5890055" cy="3798549"/>
          </a:xfrm>
        </p:spPr>
        <p:txBody>
          <a:bodyPr>
            <a:noAutofit/>
          </a:bodyPr>
          <a:lstStyle/>
          <a:p>
            <a:pPr algn="ctr"/>
            <a:r>
              <a:rPr lang="lt-LT" sz="3500" b="1" dirty="0" smtClean="0"/>
              <a:t>TEMA </a:t>
            </a:r>
          </a:p>
          <a:p>
            <a:pPr algn="ctr"/>
            <a:r>
              <a:rPr lang="lt-LT" sz="3600" i="1" dirty="0"/>
              <a:t>1</a:t>
            </a:r>
            <a:r>
              <a:rPr lang="lt-LT" sz="3600" i="1" dirty="0" smtClean="0"/>
              <a:t>.2</a:t>
            </a:r>
            <a:r>
              <a:rPr lang="lt-LT" sz="3600" i="1" dirty="0"/>
              <a:t>. </a:t>
            </a:r>
            <a:r>
              <a:rPr lang="lt-LT" sz="3600" i="1" dirty="0" smtClean="0"/>
              <a:t>Pasiekimai ir pažanga </a:t>
            </a:r>
          </a:p>
          <a:p>
            <a:pPr algn="ctr"/>
            <a:r>
              <a:rPr lang="lt-LT" sz="3600" b="1" dirty="0" smtClean="0"/>
              <a:t>RODIKLIS</a:t>
            </a:r>
            <a:r>
              <a:rPr lang="en-US" sz="3500" b="1" dirty="0"/>
              <a:t>	</a:t>
            </a:r>
          </a:p>
          <a:p>
            <a:pPr algn="ctr"/>
            <a:r>
              <a:rPr lang="lt-LT" sz="3600" i="1" dirty="0">
                <a:solidFill>
                  <a:srgbClr val="FF0000"/>
                </a:solidFill>
              </a:rPr>
              <a:t>1.2.1. Mokinio pasiekimai ir pažanga</a:t>
            </a:r>
            <a:endParaRPr lang="en-US" sz="4000" i="1" dirty="0"/>
          </a:p>
        </p:txBody>
      </p:sp>
      <p:sp>
        <p:nvSpPr>
          <p:cNvPr id="4" name="Turinio vietos rezervavimo ženklas 2"/>
          <p:cNvSpPr txBox="1">
            <a:spLocks/>
          </p:cNvSpPr>
          <p:nvPr/>
        </p:nvSpPr>
        <p:spPr>
          <a:xfrm>
            <a:off x="6029768" y="1981118"/>
            <a:ext cx="6162232" cy="4050792"/>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a:r>
              <a:rPr lang="lt-LT" sz="3500" b="1" dirty="0" smtClean="0"/>
              <a:t> TEMA </a:t>
            </a:r>
            <a:r>
              <a:rPr lang="en-US" sz="3500" b="1" dirty="0" smtClean="0"/>
              <a:t> </a:t>
            </a:r>
            <a:endParaRPr lang="en-US" sz="3500" b="1" dirty="0"/>
          </a:p>
          <a:p>
            <a:pPr algn="ctr"/>
            <a:r>
              <a:rPr lang="lt-LT" sz="3600" i="1" dirty="0" smtClean="0"/>
              <a:t>1.1. Asmenybės branda </a:t>
            </a:r>
          </a:p>
          <a:p>
            <a:pPr algn="ctr"/>
            <a:r>
              <a:rPr lang="lt-LT" sz="3600" b="1" dirty="0" smtClean="0"/>
              <a:t>RODIKLIS</a:t>
            </a:r>
            <a:r>
              <a:rPr lang="en-US" sz="3500" b="1" dirty="0"/>
              <a:t>	</a:t>
            </a:r>
          </a:p>
          <a:p>
            <a:r>
              <a:rPr lang="lt-LT" sz="3600" i="1" dirty="0" smtClean="0">
                <a:solidFill>
                  <a:srgbClr val="FF0000"/>
                </a:solidFill>
              </a:rPr>
              <a:t>1.1.1. Asmenybės tapsmas</a:t>
            </a:r>
            <a:endParaRPr lang="en-US" sz="4000" i="1" dirty="0"/>
          </a:p>
        </p:txBody>
      </p:sp>
      <p:sp>
        <p:nvSpPr>
          <p:cNvPr id="6" name="Teksto vietos rezervavimo ženklas 4"/>
          <p:cNvSpPr>
            <a:spLocks noGrp="1"/>
          </p:cNvSpPr>
          <p:nvPr>
            <p:ph type="body" idx="1"/>
          </p:nvPr>
        </p:nvSpPr>
        <p:spPr>
          <a:xfrm>
            <a:off x="6495386" y="1218212"/>
            <a:ext cx="4754880" cy="640080"/>
          </a:xfrm>
        </p:spPr>
        <p:txBody>
          <a:bodyPr>
            <a:noAutofit/>
          </a:bodyPr>
          <a:lstStyle/>
          <a:p>
            <a:pPr algn="ctr"/>
            <a:r>
              <a:rPr lang="lt-LT" sz="2800" i="1" dirty="0" smtClean="0"/>
              <a:t>SRITIS- 1. REZULTATAI</a:t>
            </a:r>
            <a:endParaRPr lang="en-US" sz="2800" i="1" dirty="0"/>
          </a:p>
        </p:txBody>
      </p:sp>
    </p:spTree>
    <p:extLst>
      <p:ext uri="{BB962C8B-B14F-4D97-AF65-F5344CB8AC3E}">
        <p14:creationId xmlns:p14="http://schemas.microsoft.com/office/powerpoint/2010/main" val="1769606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p:cNvSpPr>
          <p:nvPr/>
        </p:nvSpPr>
        <p:spPr>
          <a:xfrm>
            <a:off x="1233699" y="3229233"/>
            <a:ext cx="10058400" cy="1609344"/>
          </a:xfrm>
          <a:prstGeom prst="rect">
            <a:avLst/>
          </a:prstGeom>
        </p:spPr>
        <p:txBody>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lt-LT" dirty="0" smtClean="0"/>
              <a:t>Ačiū</a:t>
            </a:r>
            <a:endParaRPr lang="en-US" dirty="0"/>
          </a:p>
        </p:txBody>
      </p:sp>
    </p:spTree>
    <p:extLst>
      <p:ext uri="{BB962C8B-B14F-4D97-AF65-F5344CB8AC3E}">
        <p14:creationId xmlns:p14="http://schemas.microsoft.com/office/powerpoint/2010/main" val="136025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60704" y="0"/>
            <a:ext cx="10058400" cy="1609344"/>
          </a:xfrm>
        </p:spPr>
        <p:txBody>
          <a:bodyPr/>
          <a:lstStyle/>
          <a:p>
            <a:pPr algn="ctr"/>
            <a:r>
              <a:rPr lang="lt-LT" dirty="0" smtClean="0"/>
              <a:t>TOBULINTINOS SRITYS 2022-2023 M. M.</a:t>
            </a:r>
            <a:endParaRPr lang="en-US" dirty="0"/>
          </a:p>
        </p:txBody>
      </p:sp>
      <p:sp>
        <p:nvSpPr>
          <p:cNvPr id="5" name="Teksto vietos rezervavimo ženklas 4"/>
          <p:cNvSpPr>
            <a:spLocks noGrp="1"/>
          </p:cNvSpPr>
          <p:nvPr>
            <p:ph type="body" idx="1"/>
          </p:nvPr>
        </p:nvSpPr>
        <p:spPr>
          <a:xfrm>
            <a:off x="568262" y="1218212"/>
            <a:ext cx="4754880" cy="640080"/>
          </a:xfrm>
        </p:spPr>
        <p:txBody>
          <a:bodyPr>
            <a:noAutofit/>
          </a:bodyPr>
          <a:lstStyle/>
          <a:p>
            <a:pPr algn="ctr"/>
            <a:r>
              <a:rPr lang="lt-LT" sz="2800" i="1" dirty="0" smtClean="0"/>
              <a:t>SRITIS- 1. REZULTATAI</a:t>
            </a:r>
            <a:endParaRPr lang="en-US" sz="2800" i="1" dirty="0"/>
          </a:p>
        </p:txBody>
      </p:sp>
      <p:sp>
        <p:nvSpPr>
          <p:cNvPr id="3" name="Turinio vietos rezervavimo ženklas 2"/>
          <p:cNvSpPr>
            <a:spLocks noGrp="1"/>
          </p:cNvSpPr>
          <p:nvPr>
            <p:ph sz="half" idx="2"/>
          </p:nvPr>
        </p:nvSpPr>
        <p:spPr>
          <a:xfrm>
            <a:off x="139713" y="2107239"/>
            <a:ext cx="5890055" cy="3798549"/>
          </a:xfrm>
        </p:spPr>
        <p:txBody>
          <a:bodyPr>
            <a:noAutofit/>
          </a:bodyPr>
          <a:lstStyle/>
          <a:p>
            <a:pPr algn="ctr"/>
            <a:r>
              <a:rPr lang="lt-LT" sz="3500" b="1" dirty="0" smtClean="0"/>
              <a:t>TEMA </a:t>
            </a:r>
          </a:p>
          <a:p>
            <a:pPr algn="ctr"/>
            <a:r>
              <a:rPr lang="lt-LT" sz="3600" i="1" dirty="0"/>
              <a:t>1</a:t>
            </a:r>
            <a:r>
              <a:rPr lang="lt-LT" sz="3600" i="1" dirty="0" smtClean="0"/>
              <a:t>.2</a:t>
            </a:r>
            <a:r>
              <a:rPr lang="lt-LT" sz="3600" i="1" dirty="0"/>
              <a:t>. </a:t>
            </a:r>
            <a:r>
              <a:rPr lang="lt-LT" sz="3600" i="1" dirty="0" smtClean="0"/>
              <a:t>Pasiekimai ir pažanga </a:t>
            </a:r>
          </a:p>
          <a:p>
            <a:pPr algn="ctr"/>
            <a:r>
              <a:rPr lang="lt-LT" sz="3600" b="1" dirty="0" smtClean="0"/>
              <a:t>RODIKLIS</a:t>
            </a:r>
            <a:r>
              <a:rPr lang="en-US" sz="3500" b="1" dirty="0"/>
              <a:t>	</a:t>
            </a:r>
          </a:p>
          <a:p>
            <a:pPr algn="ctr"/>
            <a:r>
              <a:rPr lang="lt-LT" sz="3600" i="1" dirty="0">
                <a:solidFill>
                  <a:srgbClr val="FF0000"/>
                </a:solidFill>
              </a:rPr>
              <a:t>1.2.1. Mokinio pasiekimai ir pažanga</a:t>
            </a:r>
            <a:endParaRPr lang="en-US" sz="4000" i="1" dirty="0"/>
          </a:p>
        </p:txBody>
      </p:sp>
      <p:sp>
        <p:nvSpPr>
          <p:cNvPr id="4" name="Turinio vietos rezervavimo ženklas 2"/>
          <p:cNvSpPr txBox="1">
            <a:spLocks/>
          </p:cNvSpPr>
          <p:nvPr/>
        </p:nvSpPr>
        <p:spPr>
          <a:xfrm>
            <a:off x="6029768" y="1981118"/>
            <a:ext cx="6162232" cy="4050792"/>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a:r>
              <a:rPr lang="lt-LT" sz="3500" b="1" dirty="0" smtClean="0"/>
              <a:t> TEMA </a:t>
            </a:r>
            <a:r>
              <a:rPr lang="en-US" sz="3500" b="1" dirty="0" smtClean="0"/>
              <a:t> </a:t>
            </a:r>
            <a:endParaRPr lang="en-US" sz="3500" b="1" dirty="0"/>
          </a:p>
          <a:p>
            <a:pPr algn="ctr"/>
            <a:r>
              <a:rPr lang="lt-LT" sz="3600" i="1" dirty="0" smtClean="0"/>
              <a:t>1.1. Asmenybės branda </a:t>
            </a:r>
          </a:p>
          <a:p>
            <a:pPr algn="ctr"/>
            <a:r>
              <a:rPr lang="lt-LT" sz="3600" b="1" dirty="0" smtClean="0"/>
              <a:t>RODIKLIS</a:t>
            </a:r>
            <a:r>
              <a:rPr lang="en-US" sz="3500" b="1" dirty="0"/>
              <a:t>	</a:t>
            </a:r>
          </a:p>
          <a:p>
            <a:r>
              <a:rPr lang="lt-LT" sz="3600" i="1" dirty="0" smtClean="0">
                <a:solidFill>
                  <a:srgbClr val="FF0000"/>
                </a:solidFill>
              </a:rPr>
              <a:t>1.1.1. Asmenybės tapsmas</a:t>
            </a:r>
            <a:endParaRPr lang="en-US" sz="4000" i="1" dirty="0"/>
          </a:p>
        </p:txBody>
      </p:sp>
      <p:sp>
        <p:nvSpPr>
          <p:cNvPr id="6" name="Teksto vietos rezervavimo ženklas 4"/>
          <p:cNvSpPr>
            <a:spLocks noGrp="1"/>
          </p:cNvSpPr>
          <p:nvPr>
            <p:ph type="body" idx="1"/>
          </p:nvPr>
        </p:nvSpPr>
        <p:spPr>
          <a:xfrm>
            <a:off x="6495386" y="1218212"/>
            <a:ext cx="4754880" cy="640080"/>
          </a:xfrm>
        </p:spPr>
        <p:txBody>
          <a:bodyPr>
            <a:noAutofit/>
          </a:bodyPr>
          <a:lstStyle/>
          <a:p>
            <a:pPr algn="ctr"/>
            <a:r>
              <a:rPr lang="lt-LT" sz="2800" i="1" dirty="0" smtClean="0"/>
              <a:t>SRITIS- 1. REZULTATAI</a:t>
            </a:r>
            <a:endParaRPr lang="en-US" sz="2800" i="1" dirty="0"/>
          </a:p>
        </p:txBody>
      </p:sp>
    </p:spTree>
    <p:extLst>
      <p:ext uri="{BB962C8B-B14F-4D97-AF65-F5344CB8AC3E}">
        <p14:creationId xmlns:p14="http://schemas.microsoft.com/office/powerpoint/2010/main" val="498411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362465" y="999504"/>
            <a:ext cx="11283666" cy="4247317"/>
          </a:xfrm>
          <a:prstGeom prst="rect">
            <a:avLst/>
          </a:prstGeom>
        </p:spPr>
        <p:txBody>
          <a:bodyPr wrap="square">
            <a:spAutoFit/>
          </a:bodyPr>
          <a:lstStyle/>
          <a:p>
            <a:r>
              <a:rPr lang="en-US" b="1" dirty="0">
                <a:solidFill>
                  <a:srgbClr val="000000"/>
                </a:solidFill>
                <a:latin typeface="Calibri" panose="020F0502020204030204" pitchFamily="34" charset="0"/>
              </a:rPr>
              <a:t>1.2.1. RODIKLIS </a:t>
            </a:r>
            <a:r>
              <a:rPr lang="en-US"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Mokinio</a:t>
            </a:r>
            <a:r>
              <a:rPr lang="en-US" b="1"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pasiekimai</a:t>
            </a:r>
            <a:r>
              <a:rPr lang="en-US" b="1"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ir</a:t>
            </a:r>
            <a:r>
              <a:rPr lang="en-US" b="1"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pažanga</a:t>
            </a:r>
            <a:r>
              <a:rPr lang="en-US" b="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en-US" i="1" dirty="0" err="1">
                <a:solidFill>
                  <a:srgbClr val="000000"/>
                </a:solidFill>
                <a:latin typeface="Calibri" panose="020F0502020204030204" pitchFamily="34" charset="0"/>
              </a:rPr>
              <a:t>Optimalumas</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Kiekvieno mokinio įgytų bendrųjų ir dalykinių kompetencijų lygis optimalus, t. y. atitinkantis jo amžiaus grupei keliamus tikslus ir individualias galias, siekius bei ugdymosi patirtį. Tolesnio ugdymosi uždaviniai, pasiekimų ir pažangos planavimas grindžiami informacija apie mokinio žinių ir gebėjimų lygį, jo pasiekimų įrodymais ir dialogu su mokiniu. Mokiniui keliami tikslai kuria jam nuolatinius iššūkius, reikalauja pastangų ir atkaklumo, tačiau negąsdina ir negniuždo. </a:t>
            </a:r>
          </a:p>
          <a:p>
            <a:r>
              <a:rPr lang="en-US" i="1" dirty="0" err="1">
                <a:solidFill>
                  <a:srgbClr val="000000"/>
                </a:solidFill>
                <a:latin typeface="Calibri" panose="020F0502020204030204" pitchFamily="34" charset="0"/>
              </a:rPr>
              <a:t>Visybiškumas</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Mokiniai turi būtinų bendrųjų ir dalykinių kompetencijų (</a:t>
            </a:r>
            <a:r>
              <a:rPr lang="lt-LT" dirty="0" err="1">
                <a:solidFill>
                  <a:srgbClr val="000000"/>
                </a:solidFill>
                <a:latin typeface="Calibri" panose="020F0502020204030204" pitchFamily="34" charset="0"/>
              </a:rPr>
              <a:t>t.y</a:t>
            </a:r>
            <a:r>
              <a:rPr lang="lt-LT" dirty="0">
                <a:solidFill>
                  <a:srgbClr val="000000"/>
                </a:solidFill>
                <a:latin typeface="Calibri" panose="020F0502020204030204" pitchFamily="34" charset="0"/>
              </a:rPr>
              <a:t>. teorinių žinių bei supratimo, praktinių gebėjimų bei pozityvią vertybinę orientaciją) ir geba pagrįsti savo nuostatas, sprendimus, pasirinkimus. Mokinio pažanga įgyjant skirtingas bendrąsias ir dalykines kompetencijas gali būti nevienodai sparti, tačiau ji yra visuminė – nuolatinė visose mokyklinio ugdymo srityse. </a:t>
            </a:r>
          </a:p>
          <a:p>
            <a:r>
              <a:rPr lang="en-US" i="1" dirty="0" err="1">
                <a:solidFill>
                  <a:srgbClr val="000000"/>
                </a:solidFill>
                <a:latin typeface="Calibri" panose="020F0502020204030204" pitchFamily="34" charset="0"/>
              </a:rPr>
              <a:t>Pažangos</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pastovumas</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Kiekvienas mokinys nuolat ir nuosekliai išmoksta naujų ir sudėtingesnių dalykų, įgyja naujų gebėjimų, tvirtesnių vertybinių nuostatų. Pažangos tempas yra tinkamas mokinio galioms – ne per lėtas, bet ir ne sekinantis. Pažanga atpažįstama, įrodoma, parodoma, pripažįstama, mokiniui ji teikia augimo džiaugsmo ir atrodo prasminga. 	</a:t>
            </a:r>
          </a:p>
        </p:txBody>
      </p:sp>
    </p:spTree>
    <p:extLst>
      <p:ext uri="{BB962C8B-B14F-4D97-AF65-F5344CB8AC3E}">
        <p14:creationId xmlns:p14="http://schemas.microsoft.com/office/powerpoint/2010/main" val="321747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1128584" y="1166843"/>
            <a:ext cx="10453816" cy="3139321"/>
          </a:xfrm>
          <a:prstGeom prst="rect">
            <a:avLst/>
          </a:prstGeom>
        </p:spPr>
        <p:txBody>
          <a:bodyPr wrap="square">
            <a:spAutoFit/>
          </a:bodyPr>
          <a:lstStyle/>
          <a:p>
            <a:r>
              <a:rPr lang="lt-LT" b="1" dirty="0">
                <a:solidFill>
                  <a:srgbClr val="000000"/>
                </a:solidFill>
                <a:latin typeface="Calibri" panose="020F0502020204030204" pitchFamily="34" charset="0"/>
              </a:rPr>
              <a:t>2.4.2. Rodiklis – Mokinių įsivertinimas </a:t>
            </a:r>
            <a:endParaRPr lang="lt-LT" dirty="0">
              <a:solidFill>
                <a:srgbClr val="000000"/>
              </a:solidFill>
              <a:latin typeface="Calibri" panose="020F0502020204030204" pitchFamily="34" charset="0"/>
            </a:endParaRPr>
          </a:p>
          <a:p>
            <a:r>
              <a:rPr lang="en-US" i="1" dirty="0" err="1">
                <a:solidFill>
                  <a:srgbClr val="000000"/>
                </a:solidFill>
                <a:latin typeface="Calibri" panose="020F0502020204030204" pitchFamily="34" charset="0"/>
              </a:rPr>
              <a:t>Dialogas</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vertinant</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Vertinimas, pagrįstas mokytojo ir mokinio dialogu apie mokymosi sėkmes ir nesėkmes, procesą, rezultatus, moko mokinius savistabos, savivaldos, įsivertinti savo bei vertinti kitų darbą. Mokiniai įsitraukia į mokymosi pasiekimų į(si)vertinimą, pažangos stebėjimą, pasiektų rezultatų apmąstymą. Vertinimas skatina poslinkį nuo išorinės link vidinės mokymosi motyvacijos. </a:t>
            </a:r>
          </a:p>
          <a:p>
            <a:r>
              <a:rPr lang="en-US" i="1" dirty="0" err="1">
                <a:solidFill>
                  <a:srgbClr val="000000"/>
                </a:solidFill>
                <a:latin typeface="Calibri" panose="020F0502020204030204" pitchFamily="34" charset="0"/>
              </a:rPr>
              <a:t>Įsivertinimas</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kaip</a:t>
            </a:r>
            <a:r>
              <a:rPr lang="en-US" i="1" dirty="0">
                <a:solidFill>
                  <a:srgbClr val="000000"/>
                </a:solidFill>
                <a:latin typeface="Calibri" panose="020F0502020204030204" pitchFamily="34" charset="0"/>
              </a:rPr>
              <a:t> </a:t>
            </a:r>
            <a:r>
              <a:rPr lang="en-US" i="1" dirty="0" err="1">
                <a:solidFill>
                  <a:srgbClr val="000000"/>
                </a:solidFill>
                <a:latin typeface="Calibri" panose="020F0502020204030204" pitchFamily="34" charset="0"/>
              </a:rPr>
              <a:t>savivoka</a:t>
            </a:r>
            <a:r>
              <a:rPr lang="en-US" i="1" dirty="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a:p>
            <a:r>
              <a:rPr lang="lt-LT" dirty="0">
                <a:solidFill>
                  <a:srgbClr val="000000"/>
                </a:solidFill>
                <a:latin typeface="Calibri" panose="020F0502020204030204" pitchFamily="34" charset="0"/>
              </a:rPr>
              <a:t>Vertindami savo ir draugų atliktas užduotis, kūrinius, idėjas ir pan., mokiniai geriau supranta mąstymo ir mokymosi procesą, mokymosi būdus ir savo mokymosi poreikius, lengviau juos paaiškina, formuluoja klausimus ar prašo pagalbos mokantis. Jie gali pateikti savo mokymosi sėkmių įrodymus, labiau pasitiki savimi ir mažiau baiminasi klaidų, prisiima daugiau atsakomybės už savo mokymąsi bei lengviau jį valdo. 	</a:t>
            </a:r>
          </a:p>
        </p:txBody>
      </p:sp>
    </p:spTree>
    <p:extLst>
      <p:ext uri="{BB962C8B-B14F-4D97-AF65-F5344CB8AC3E}">
        <p14:creationId xmlns:p14="http://schemas.microsoft.com/office/powerpoint/2010/main" val="3244554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žio tip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TM03090434[[fn=Medis]]</Template>
  <TotalTime>5634</TotalTime>
  <Words>1006</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Rockwell</vt:lpstr>
      <vt:lpstr>Rockwell Condensed</vt:lpstr>
      <vt:lpstr>Wingdings</vt:lpstr>
      <vt:lpstr>Medžio tipo</vt:lpstr>
      <vt:lpstr>Kauno TARPTAUTINĖS gimnazijos pLAČIOJO ĮSIVERTINIMO ANKETA - REZULTATAI  2023-11-08</vt:lpstr>
      <vt:lpstr>PowerPoint Presentation</vt:lpstr>
      <vt:lpstr>5 aukščiausios vertės  </vt:lpstr>
      <vt:lpstr>ŽEMIausios vertės</vt:lpstr>
      <vt:lpstr>TOBULINTINOS SRITYS 2023-2024 M. M.</vt:lpstr>
      <vt:lpstr>PowerPoint Presentation</vt:lpstr>
      <vt:lpstr>TOBULINTINOS SRITYS 2022-2023 M. 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Kauno aleksandro puškino gimnazijos plačiojo įsivertinimo rezultatai 2015 m.</dc:title>
  <dc:creator>Edita</dc:creator>
  <cp:lastModifiedBy>User</cp:lastModifiedBy>
  <cp:revision>163</cp:revision>
  <cp:lastPrinted>2021-12-07T11:30:07Z</cp:lastPrinted>
  <dcterms:created xsi:type="dcterms:W3CDTF">2015-11-17T09:14:17Z</dcterms:created>
  <dcterms:modified xsi:type="dcterms:W3CDTF">2024-02-20T09:42:39Z</dcterms:modified>
</cp:coreProperties>
</file>